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5"/>
  </p:notes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A104954-3A94-78BD-9EAB-6861C42E71E2}" name="Lanham, Lauren M." initials="LL" userId="S::lmla241@uky.edu::31d8d8e5-9cfb-4a31-8311-4b2e352387f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0C4EB-B877-4444-BCF7-1F829CA9DA40}" v="1905" dt="2025-05-08T01:49:13.359"/>
    <p1510:client id="{D43AE9FA-6378-46F7-AF20-89568207BC4E}" v="20" dt="2025-05-07T18:42:59.961"/>
    <p1510:client id="{D99828E9-048C-1745-94CF-C0A24C001B61}" v="28" dt="2025-05-07T20:17:58.845"/>
    <p1510:client id="{DBE4CA72-AB76-4FA5-A01B-D4ECF0073A14}" v="631" dt="2025-05-08T02:34:44.418"/>
    <p1510:client id="{FD9C1880-3E1C-48C9-BFC1-305BC6D03D3E}" v="50" dt="2025-05-08T01:45:18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A55CB-6623-4AC6-B79C-424DC8550C68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A2FDA-81AD-4530-AE60-3943D9F0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A2FDA-81AD-4530-AE60-3943D9F0C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41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1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37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82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3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12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84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21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6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64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0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8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2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10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1079489157?h=0302ad2d24&amp;amp;app_id=12296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Automated Scarecrow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Jacob Crabtree, Will Faulkner, Lauren Lanham, and Rianna Mueller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B995-A0C4-7EEF-2736-8024AA0C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1" y="2476500"/>
            <a:ext cx="2946398" cy="1905000"/>
          </a:xfrm>
        </p:spPr>
        <p:txBody>
          <a:bodyPr/>
          <a:lstStyle/>
          <a:p>
            <a:r>
              <a:rPr lang="en-US" b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9017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carecrow Video">
            <a:hlinkClick r:id="" action="ppaction://media"/>
            <a:extLst>
              <a:ext uri="{FF2B5EF4-FFF2-40B4-BE49-F238E27FC236}">
                <a16:creationId xmlns:a16="http://schemas.microsoft.com/office/drawing/2014/main" id="{C3C57F86-36A1-E875-515F-34EECA285D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3E65-3132-E8EC-D936-2854AFE1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828800"/>
          </a:xfrm>
        </p:spPr>
        <p:txBody>
          <a:bodyPr/>
          <a:lstStyle/>
          <a:p>
            <a:r>
              <a:rPr lang="en-US" b="1"/>
              <a:t>	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27DA98-350F-D7D0-8627-F69E90BC8B18}"/>
              </a:ext>
            </a:extLst>
          </p:cNvPr>
          <p:cNvGrpSpPr/>
          <p:nvPr/>
        </p:nvGrpSpPr>
        <p:grpSpPr>
          <a:xfrm>
            <a:off x="5247742" y="309562"/>
            <a:ext cx="6448957" cy="6238875"/>
            <a:chOff x="2928934" y="213605"/>
            <a:chExt cx="6808050" cy="66443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E4CE60-6437-A924-BFA2-C366C2486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95" b="89980" l="9987" r="92030">
                          <a14:foregroundMark x1="51422" y1="20362" x2="51422" y2="20362"/>
                          <a14:foregroundMark x1="51786" y1="15154" x2="51786" y2="15154"/>
                          <a14:foregroundMark x1="92030" y1="44320" x2="92030" y2="44320"/>
                          <a14:foregroundMark x1="44345" y1="84747" x2="44345" y2="84747"/>
                          <a14:foregroundMark x1="57011" y1="78894" x2="58730" y2="72495"/>
                          <a14:foregroundMark x1="44081" y1="78175" x2="51885" y2="78547"/>
                          <a14:foregroundMark x1="40807" y1="82837" x2="40443" y2="79365"/>
                          <a14:foregroundMark x1="40807" y1="78819" x2="40807" y2="78819"/>
                          <a14:foregroundMark x1="49206" y1="79539" x2="49206" y2="79539"/>
                          <a14:foregroundMark x1="40542" y1="78274" x2="40311" y2="79266"/>
                          <a14:foregroundMark x1="33102" y1="76066" x2="32374" y2="76612"/>
                          <a14:backgroundMark x1="40708" y1="14063" x2="40708" y2="14063"/>
                          <a14:backgroundMark x1="61971" y1="13046" x2="61971" y2="13046"/>
                          <a14:backgroundMark x1="56647" y1="84945" x2="56647" y2="84945"/>
                          <a14:backgroundMark x1="44577" y1="81002" x2="44577" y2="81002"/>
                          <a14:backgroundMark x1="46296" y1="80630" x2="46296" y2="80630"/>
                          <a14:backgroundMark x1="44709" y1="80556" x2="46528" y2="81200"/>
                          <a14:backgroundMark x1="43122" y1="81647" x2="43122" y2="81647"/>
                          <a14:backgroundMark x1="47884" y1="83284" x2="47884" y2="83284"/>
                          <a14:backgroundMark x1="47255" y1="87054" x2="42394" y2="86756"/>
                        </a14:backgroundRemoval>
                      </a14:imgEffect>
                    </a14:imgLayer>
                  </a14:imgProps>
                </a:ext>
              </a:extLst>
            </a:blip>
            <a:srcRect l="11235" t="13454" r="3679" b="12447"/>
            <a:stretch/>
          </p:blipFill>
          <p:spPr>
            <a:xfrm>
              <a:off x="3325300" y="213605"/>
              <a:ext cx="5538223" cy="64307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42AB4A-C136-793C-2533-F1BDDBB437B9}"/>
                </a:ext>
              </a:extLst>
            </p:cNvPr>
            <p:cNvSpPr txBox="1"/>
            <p:nvPr/>
          </p:nvSpPr>
          <p:spPr>
            <a:xfrm>
              <a:off x="6553200" y="609600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PIR Sensor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5B7460-3BC4-1B84-0E54-DC5687F76826}"/>
                </a:ext>
              </a:extLst>
            </p:cNvPr>
            <p:cNvSpPr txBox="1"/>
            <p:nvPr/>
          </p:nvSpPr>
          <p:spPr>
            <a:xfrm>
              <a:off x="3848100" y="708660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LED Lights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76DB64-8A07-DC21-41A2-74B0E59D2EE0}"/>
                </a:ext>
              </a:extLst>
            </p:cNvPr>
            <p:cNvSpPr txBox="1"/>
            <p:nvPr/>
          </p:nvSpPr>
          <p:spPr>
            <a:xfrm>
              <a:off x="3055255" y="3010138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Scotch Yoke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EC2466-851C-517D-D1A9-91997D2B5F95}"/>
                </a:ext>
              </a:extLst>
            </p:cNvPr>
            <p:cNvSpPr txBox="1"/>
            <p:nvPr/>
          </p:nvSpPr>
          <p:spPr>
            <a:xfrm>
              <a:off x="6335091" y="6211669"/>
              <a:ext cx="34018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Flange Mounted Ball Transfer</a:t>
              </a:r>
            </a:p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7D5A41-4E38-1C28-2C03-21EB8C73D8BB}"/>
                </a:ext>
              </a:extLst>
            </p:cNvPr>
            <p:cNvSpPr txBox="1"/>
            <p:nvPr/>
          </p:nvSpPr>
          <p:spPr>
            <a:xfrm>
              <a:off x="2928934" y="4996934"/>
              <a:ext cx="15541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Arduino #1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87581-F9CA-B9E5-DAA7-615493461DE3}"/>
                </a:ext>
              </a:extLst>
            </p:cNvPr>
            <p:cNvSpPr txBox="1"/>
            <p:nvPr/>
          </p:nvSpPr>
          <p:spPr>
            <a:xfrm>
              <a:off x="7746138" y="3429000"/>
              <a:ext cx="15541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Arduino #2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9212BF1-EC20-7E79-0892-83EEF85F6F1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6036733" y="381000"/>
              <a:ext cx="516467" cy="41326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EDE00-701A-8174-3C5C-DCED18E2D1F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117999" y="893326"/>
              <a:ext cx="396366" cy="394262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BA5C20B-B6C7-D779-4AFA-1EE92D1086A2}"/>
                </a:ext>
              </a:extLst>
            </p:cNvPr>
            <p:cNvCxnSpPr>
              <a:cxnSpLocks/>
            </p:cNvCxnSpPr>
            <p:nvPr/>
          </p:nvCxnSpPr>
          <p:spPr>
            <a:xfrm>
              <a:off x="4640945" y="3194804"/>
              <a:ext cx="1123376" cy="12412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A5A69F0-4E04-0A35-BD29-487BB54F1879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6910698" y="3613666"/>
              <a:ext cx="8354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31BBE2D-ADA0-4C82-E2C0-D583B2A77DA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483049" y="5181600"/>
              <a:ext cx="904995" cy="364067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9F754BA-2E35-4377-3658-B3F1C8FF250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5630333" y="6400800"/>
              <a:ext cx="704758" cy="134035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90722B-46FC-CE6F-81CF-BB1E6785C0E1}"/>
              </a:ext>
            </a:extLst>
          </p:cNvPr>
          <p:cNvCxnSpPr>
            <a:cxnSpLocks/>
          </p:cNvCxnSpPr>
          <p:nvPr/>
        </p:nvCxnSpPr>
        <p:spPr>
          <a:xfrm>
            <a:off x="6498102" y="4543334"/>
            <a:ext cx="790662" cy="50590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5083F6-61AF-BF87-D3D4-EF6190DDC44B}"/>
              </a:ext>
            </a:extLst>
          </p:cNvPr>
          <p:cNvSpPr txBox="1"/>
          <p:nvPr/>
        </p:nvSpPr>
        <p:spPr>
          <a:xfrm>
            <a:off x="5285645" y="4093349"/>
            <a:ext cx="1665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433 MHz Mini Receiver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4F98F3-1813-B4C5-0851-7EB47C560D29}"/>
              </a:ext>
            </a:extLst>
          </p:cNvPr>
          <p:cNvGrpSpPr/>
          <p:nvPr/>
        </p:nvGrpSpPr>
        <p:grpSpPr>
          <a:xfrm>
            <a:off x="492031" y="1482830"/>
            <a:ext cx="4064460" cy="4385352"/>
            <a:chOff x="151152" y="1859642"/>
            <a:chExt cx="4064460" cy="4385352"/>
          </a:xfrm>
        </p:grpSpPr>
        <p:pic>
          <p:nvPicPr>
            <p:cNvPr id="6" name="Picture 5" descr="A hand holding a circuit board&#10;&#10;AI-generated content may be incorrect.">
              <a:extLst>
                <a:ext uri="{FF2B5EF4-FFF2-40B4-BE49-F238E27FC236}">
                  <a16:creationId xmlns:a16="http://schemas.microsoft.com/office/drawing/2014/main" id="{A06711C6-FDC6-5E6E-FEC5-2C0032DED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410" b="53053" l="40085" r="74439">
                          <a14:foregroundMark x1="73166" y1="21027" x2="58914" y2="21512"/>
                          <a14:foregroundMark x1="59794" y1="22928" x2="46756" y2="19976"/>
                          <a14:foregroundMark x1="46756" y1="19976" x2="42177" y2="21391"/>
                          <a14:foregroundMark x1="42177" y1="21391" x2="40631" y2="27820"/>
                          <a14:foregroundMark x1="40631" y1="27820" x2="40873" y2="30449"/>
                          <a14:foregroundMark x1="61522" y1="21634" x2="53760" y2="23858"/>
                          <a14:foregroundMark x1="53760" y1="23858" x2="46422" y2="22078"/>
                          <a14:foregroundMark x1="46422" y1="22078" x2="41055" y2="30247"/>
                          <a14:foregroundMark x1="41055" y1="30247" x2="40752" y2="40558"/>
                          <a14:foregroundMark x1="40752" y1="40558" x2="41055" y2="49939"/>
                          <a14:foregroundMark x1="41055" y1="49939" x2="46665" y2="51436"/>
                          <a14:foregroundMark x1="46665" y1="51436" x2="47059" y2="50789"/>
                          <a14:foregroundMark x1="42238" y1="22200" x2="52638" y2="22159"/>
                          <a14:foregroundMark x1="52638" y1="22159" x2="44027" y2="29155"/>
                          <a14:foregroundMark x1="44027" y1="29155" x2="40085" y2="26243"/>
                          <a14:foregroundMark x1="40085" y1="26243" x2="40176" y2="25192"/>
                          <a14:foregroundMark x1="44815" y1="20906" x2="51728" y2="20582"/>
                          <a14:foregroundMark x1="51728" y1="20582" x2="45149" y2="23736"/>
                          <a14:foregroundMark x1="45149" y1="23736" x2="44815" y2="21512"/>
                          <a14:foregroundMark x1="73711" y1="26163" x2="70073" y2="20582"/>
                          <a14:foregroundMark x1="70073" y1="20582" x2="58914" y2="22887"/>
                          <a14:foregroundMark x1="58914" y1="22887" x2="63857" y2="28467"/>
                          <a14:foregroundMark x1="63857" y1="28467" x2="71195" y2="27254"/>
                          <a14:foregroundMark x1="58824" y1="38253" x2="55488" y2="28791"/>
                          <a14:foregroundMark x1="55488" y1="28791" x2="52122" y2="38253"/>
                          <a14:foregroundMark x1="52122" y1="38253" x2="59066" y2="42054"/>
                          <a14:foregroundMark x1="59066" y1="42054" x2="59976" y2="40639"/>
                          <a14:foregroundMark x1="56125" y1="44925" x2="46786" y2="40639"/>
                          <a14:foregroundMark x1="46786" y1="40639" x2="42086" y2="44925"/>
                          <a14:foregroundMark x1="42086" y1="44925" x2="43299" y2="51152"/>
                          <a14:foregroundMark x1="43299" y1="51152" x2="48150" y2="52487"/>
                          <a14:foregroundMark x1="48150" y1="52487" x2="58460" y2="51759"/>
                          <a14:foregroundMark x1="55488" y1="48888" x2="51850" y2="43146"/>
                          <a14:foregroundMark x1="51850" y1="43146" x2="43602" y2="39992"/>
                          <a14:foregroundMark x1="43602" y1="39992" x2="41146" y2="48807"/>
                          <a14:foregroundMark x1="41146" y1="48807" x2="45270" y2="51436"/>
                          <a14:foregroundMark x1="45270" y1="51436" x2="52183" y2="49131"/>
                          <a14:foregroundMark x1="72620" y1="22564" x2="61825" y2="21553"/>
                          <a14:foregroundMark x1="61825" y1="21553" x2="57095" y2="23655"/>
                          <a14:foregroundMark x1="57095" y1="23655" x2="66283" y2="27901"/>
                          <a14:foregroundMark x1="66283" y1="27901" x2="72013" y2="24990"/>
                          <a14:foregroundMark x1="72013" y1="24990" x2="72984" y2="22200"/>
                          <a14:foregroundMark x1="71922" y1="24949" x2="63948" y2="19976"/>
                          <a14:foregroundMark x1="63948" y1="19976" x2="58369" y2="22483"/>
                          <a14:foregroundMark x1="58369" y1="22483" x2="63796" y2="27497"/>
                          <a14:foregroundMark x1="63796" y1="27497" x2="69679" y2="27133"/>
                          <a14:foregroundMark x1="69679" y1="27133" x2="71559" y2="26041"/>
                          <a14:foregroundMark x1="68860" y1="26284" x2="61825" y2="23251"/>
                          <a14:foregroundMark x1="61825" y1="23251" x2="68375" y2="26446"/>
                          <a14:foregroundMark x1="68375" y1="26446" x2="69133" y2="26041"/>
                          <a14:foregroundMark x1="68405" y1="26163" x2="62765" y2="23251"/>
                          <a14:foregroundMark x1="62765" y1="23251" x2="68830" y2="27052"/>
                          <a14:foregroundMark x1="68830" y1="27052" x2="69133" y2="26769"/>
                          <a14:foregroundMark x1="68496" y1="25556" x2="63736" y2="23130"/>
                          <a14:foregroundMark x1="63736" y1="23130" x2="70073" y2="27537"/>
                          <a14:foregroundMark x1="70073" y1="27537" x2="69951" y2="26284"/>
                          <a14:foregroundMark x1="69133" y1="25192" x2="65343" y2="21917"/>
                          <a14:foregroundMark x1="65343" y1="21917" x2="68860" y2="22928"/>
                          <a14:foregroundMark x1="69315" y1="24626" x2="63493" y2="25475"/>
                          <a14:foregroundMark x1="63493" y1="25475" x2="63038" y2="24949"/>
                          <a14:foregroundMark x1="68041" y1="24707" x2="66343" y2="23049"/>
                          <a14:foregroundMark x1="70831" y1="20057" x2="54609" y2="19814"/>
                          <a14:foregroundMark x1="73347" y1="20542" x2="74015" y2="26850"/>
                          <a14:foregroundMark x1="74015" y1="26850" x2="73742" y2="39143"/>
                          <a14:foregroundMark x1="73742" y1="39143" x2="73863" y2="48484"/>
                          <a14:foregroundMark x1="73863" y1="48484" x2="61037" y2="52770"/>
                          <a14:foregroundMark x1="61037" y1="52770" x2="56155" y2="51233"/>
                          <a14:foregroundMark x1="56155" y1="51233" x2="53153" y2="53053"/>
                          <a14:foregroundMark x1="73802" y1="51031" x2="67890" y2="52810"/>
                          <a14:foregroundMark x1="67890" y1="52810" x2="67071" y2="52568"/>
                          <a14:foregroundMark x1="72529" y1="49131" x2="72165" y2="38779"/>
                          <a14:foregroundMark x1="72165" y1="38779" x2="65525" y2="38577"/>
                          <a14:foregroundMark x1="65525" y1="38577" x2="65676" y2="44683"/>
                          <a14:foregroundMark x1="65676" y1="44683" x2="71407" y2="48241"/>
                          <a14:foregroundMark x1="71407" y1="48241" x2="71831" y2="48281"/>
                          <a14:foregroundMark x1="55761" y1="21634" x2="55155" y2="21836"/>
                          <a14:foregroundMark x1="56762" y1="22564" x2="51789" y2="19410"/>
                          <a14:foregroundMark x1="51789" y1="19410" x2="55337" y2="24626"/>
                          <a14:foregroundMark x1="55337" y1="24626" x2="55943" y2="24505"/>
                          <a14:foregroundMark x1="71831" y1="30125" x2="68830" y2="20865"/>
                          <a14:foregroundMark x1="68830" y1="20865" x2="67950" y2="26890"/>
                          <a14:foregroundMark x1="67950" y1="26890" x2="72256" y2="29640"/>
                          <a14:foregroundMark x1="72013" y1="28791" x2="70952" y2="22119"/>
                          <a14:foregroundMark x1="70952" y1="22119" x2="68405" y2="28467"/>
                          <a14:foregroundMark x1="68405" y1="28467" x2="72711" y2="28184"/>
                          <a14:foregroundMark x1="74439" y1="21917" x2="73742" y2="22402"/>
                          <a14:foregroundMark x1="74257" y1="21917" x2="69618" y2="20218"/>
                          <a14:foregroundMark x1="69618" y1="20218" x2="73378" y2="22281"/>
                          <a14:foregroundMark x1="73378" y1="22281" x2="66980" y2="20421"/>
                          <a14:foregroundMark x1="66980" y1="20421" x2="63857" y2="20825"/>
                          <a14:foregroundMark x1="73893" y1="41650" x2="74196" y2="47918"/>
                          <a14:foregroundMark x1="74196" y1="47918" x2="69861" y2="51840"/>
                          <a14:foregroundMark x1="69861" y1="51840" x2="71589" y2="41892"/>
                          <a14:foregroundMark x1="71589" y1="41892" x2="71831" y2="41529"/>
                          <a14:foregroundMark x1="73742" y1="44763" x2="72256" y2="50950"/>
                          <a14:foregroundMark x1="72256" y1="50950" x2="73469" y2="45936"/>
                          <a14:foregroundMark x1="67890" y1="49656" x2="62401" y2="52244"/>
                          <a14:foregroundMark x1="62401" y1="52244" x2="67101" y2="51031"/>
                          <a14:foregroundMark x1="67101" y1="51031" x2="67526" y2="49535"/>
                          <a14:backgroundMark x1="60983" y1="23532" x2="60405" y2="23543"/>
                          <a14:backgroundMark x1="66581" y1="23422" x2="65319" y2="23447"/>
                          <a14:backgroundMark x1="71641" y1="23322" x2="71049" y2="23334"/>
                          <a14:backgroundMark x1="72554" y1="23304" x2="72072" y2="23314"/>
                          <a14:backgroundMark x1="73166" y1="23292" x2="72646" y2="23302"/>
                          <a14:backgroundMark x1="55685" y1="22774" x2="54575" y2="22488"/>
                          <a14:backgroundMark x1="66084" y1="22514" x2="67904" y2="23611"/>
                          <a14:backgroundMark x1="74257" y1="39155" x2="74409" y2="37768"/>
                          <a14:backgroundMark x1="73985" y1="41642" x2="74256" y2="39163"/>
                          <a14:backgroundMark x1="74409" y1="37768" x2="74309" y2="36843"/>
                          <a14:backgroundMark x1="71737" y1="27446" x2="71216" y2="26945"/>
                          <a14:backgroundMark x1="73469" y1="29114" x2="71885" y2="27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6" t="18300" r="21615" b="44107"/>
            <a:stretch/>
          </p:blipFill>
          <p:spPr>
            <a:xfrm rot="16200000">
              <a:off x="653274" y="2682657"/>
              <a:ext cx="4130249" cy="2994426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2AB3BD-B42E-4F96-E2B4-38A245346149}"/>
                </a:ext>
              </a:extLst>
            </p:cNvPr>
            <p:cNvCxnSpPr>
              <a:cxnSpLocks/>
            </p:cNvCxnSpPr>
            <p:nvPr/>
          </p:nvCxnSpPr>
          <p:spPr>
            <a:xfrm>
              <a:off x="2876550" y="2219325"/>
              <a:ext cx="104775" cy="94776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6619F1-74C7-0AEA-A996-CE371212F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884" y="4328019"/>
              <a:ext cx="1536790" cy="215315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B442DA-B6A2-CD10-CB82-7992C0B0111D}"/>
                </a:ext>
              </a:extLst>
            </p:cNvPr>
            <p:cNvSpPr txBox="1"/>
            <p:nvPr/>
          </p:nvSpPr>
          <p:spPr>
            <a:xfrm>
              <a:off x="2234967" y="1859642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SPDT Switch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530D56-DBD2-1F92-A365-5A361C287B1B}"/>
                </a:ext>
              </a:extLst>
            </p:cNvPr>
            <p:cNvSpPr txBox="1"/>
            <p:nvPr/>
          </p:nvSpPr>
          <p:spPr>
            <a:xfrm>
              <a:off x="151152" y="4328019"/>
              <a:ext cx="9769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Push Button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4D933B4-8B32-2540-D8A5-F4E1A24AE183}"/>
              </a:ext>
            </a:extLst>
          </p:cNvPr>
          <p:cNvSpPr txBox="1"/>
          <p:nvPr/>
        </p:nvSpPr>
        <p:spPr>
          <a:xfrm>
            <a:off x="46779" y="212563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Arduino #2</a:t>
            </a:r>
          </a:p>
        </p:txBody>
      </p:sp>
    </p:spTree>
    <p:extLst>
      <p:ext uri="{BB962C8B-B14F-4D97-AF65-F5344CB8AC3E}">
        <p14:creationId xmlns:p14="http://schemas.microsoft.com/office/powerpoint/2010/main" val="277619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B460-7E02-D44F-E422-8E18E1B5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828800"/>
          </a:xfrm>
        </p:spPr>
        <p:txBody>
          <a:bodyPr/>
          <a:lstStyle/>
          <a:p>
            <a:r>
              <a:rPr lang="en-US" b="1"/>
              <a:t>	Motion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3E21-4F60-6F46-5BCA-74FF550B8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89" y="2362201"/>
            <a:ext cx="4756879" cy="32766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Goal:</a:t>
            </a:r>
          </a:p>
          <a:p>
            <a:r>
              <a:rPr lang="en-US"/>
              <a:t>Find a sensor that will detect motion from pests (Birds, Rabbits, Deer, etc.)</a:t>
            </a:r>
          </a:p>
          <a:p>
            <a:r>
              <a:rPr lang="en-US"/>
              <a:t>Movement of the crops cannot set off the sensor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D2DC8C-DDE4-561C-0CB9-54CAD82E9523}"/>
              </a:ext>
            </a:extLst>
          </p:cNvPr>
          <p:cNvSpPr txBox="1">
            <a:spLocks/>
          </p:cNvSpPr>
          <p:nvPr/>
        </p:nvSpPr>
        <p:spPr>
          <a:xfrm>
            <a:off x="7287311" y="3618470"/>
            <a:ext cx="475687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Outcomes:</a:t>
            </a:r>
          </a:p>
          <a:p>
            <a:r>
              <a:rPr lang="en-US"/>
              <a:t>PIR Sensors detect thermal movements </a:t>
            </a:r>
          </a:p>
          <a:p>
            <a:r>
              <a:rPr lang="en-US"/>
              <a:t>Triggers the LED lights to turn red and activates DC Motors for the Scotch Yoke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C5A09C-9327-AF5F-11FE-DAC41B90A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1" b="98039" l="2201" r="95736">
                        <a14:foregroundMark x1="68363" y1="94958" x2="68363" y2="94958"/>
                        <a14:foregroundMark x1="91884" y1="73529" x2="91884" y2="73529"/>
                        <a14:foregroundMark x1="95873" y1="64986" x2="95873" y2="64986"/>
                        <a14:foregroundMark x1="68363" y1="98599" x2="68363" y2="98599"/>
                        <a14:foregroundMark x1="7153" y1="21709" x2="7153" y2="21709"/>
                        <a14:foregroundMark x1="14718" y1="26611" x2="14718" y2="26611"/>
                        <a14:foregroundMark x1="14305" y1="27591" x2="6052" y2="20448"/>
                        <a14:foregroundMark x1="6878" y1="21569" x2="6878" y2="21569"/>
                        <a14:foregroundMark x1="2201" y1="16387" x2="2201" y2="16387"/>
                        <a14:foregroundMark x1="18019" y1="14566" x2="18019" y2="14566"/>
                        <a14:foregroundMark x1="34663" y1="14146" x2="22421" y2="1681"/>
                        <a14:foregroundMark x1="22421" y1="1681" x2="22421" y2="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299" y="4530812"/>
            <a:ext cx="1836936" cy="18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4B73-8C66-3C2E-D82D-9F97561B5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6564" l="809" r="99245">
                        <a14:foregroundMark x1="42588" y1="23605" x2="42588" y2="23605"/>
                        <a14:foregroundMark x1="44582" y1="17219" x2="42264" y2="25263"/>
                        <a14:foregroundMark x1="95472" y1="72918" x2="99353" y2="70170"/>
                        <a14:foregroundMark x1="15094" y1="74939" x2="809" y2="74373"/>
                        <a14:foregroundMark x1="45930" y1="19402" x2="45930" y2="19402"/>
                        <a14:foregroundMark x1="46523" y1="18876" x2="46685" y2="19806"/>
                        <a14:foregroundMark x1="48248" y1="18310" x2="46038" y2="19604"/>
                        <a14:foregroundMark x1="40431" y1="88278" x2="20593" y2="97736"/>
                        <a14:foregroundMark x1="20593" y1="97736" x2="41509" y2="95513"/>
                        <a14:foregroundMark x1="41509" y1="95513" x2="59084" y2="96564"/>
                        <a14:foregroundMark x1="59084" y1="96564" x2="37520" y2="88763"/>
                        <a14:foregroundMark x1="37520" y1="88763" x2="35580" y2="88642"/>
                        <a14:foregroundMark x1="66846" y1="51819" x2="60377" y2="59095"/>
                        <a14:foregroundMark x1="60377" y1="59095" x2="60323" y2="59458"/>
                        <a14:foregroundMark x1="66146" y1="53597" x2="64151" y2="56589"/>
                        <a14:foregroundMark x1="67655" y1="50687" x2="65013" y2="56710"/>
                        <a14:foregroundMark x1="66685" y1="53961" x2="66523" y2="55457"/>
                        <a14:foregroundMark x1="67332" y1="52829" x2="67170" y2="54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65" r="24067" b="28355"/>
          <a:stretch/>
        </p:blipFill>
        <p:spPr>
          <a:xfrm>
            <a:off x="6583680" y="115329"/>
            <a:ext cx="3463070" cy="37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3CE9-1D8D-2980-0602-9702E432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828800"/>
          </a:xfrm>
        </p:spPr>
        <p:txBody>
          <a:bodyPr/>
          <a:lstStyle/>
          <a:p>
            <a:r>
              <a:rPr lang="en-US" b="1"/>
              <a:t>	Animal deterrence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B4C9-C1B3-0B88-C267-D2211666D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78" y="3803821"/>
            <a:ext cx="3471776" cy="312420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Goals: </a:t>
            </a:r>
          </a:p>
          <a:p>
            <a:r>
              <a:rPr lang="en-US"/>
              <a:t>Rapid Movement that will scare Pests away </a:t>
            </a:r>
          </a:p>
          <a:p>
            <a:r>
              <a:rPr lang="en-US"/>
              <a:t>All arms and legs need to move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D51A0E-24B9-EB9B-3702-50F20F7EF5DC}"/>
              </a:ext>
            </a:extLst>
          </p:cNvPr>
          <p:cNvSpPr txBox="1">
            <a:spLocks/>
          </p:cNvSpPr>
          <p:nvPr/>
        </p:nvSpPr>
        <p:spPr>
          <a:xfrm>
            <a:off x="8435545" y="1866899"/>
            <a:ext cx="3471776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Outcomes: </a:t>
            </a:r>
          </a:p>
          <a:p>
            <a:r>
              <a:rPr lang="en-US"/>
              <a:t>A Scotch Yoke Mechanism</a:t>
            </a:r>
          </a:p>
          <a:p>
            <a:endParaRPr lang="en-US"/>
          </a:p>
        </p:txBody>
      </p:sp>
      <p:pic>
        <p:nvPicPr>
          <p:cNvPr id="5" name="Picture 4" descr="A white box with two wooden blocks&#10;&#10;AI-generated content may be incorrect.">
            <a:extLst>
              <a:ext uri="{FF2B5EF4-FFF2-40B4-BE49-F238E27FC236}">
                <a16:creationId xmlns:a16="http://schemas.microsoft.com/office/drawing/2014/main" id="{830C55F2-23F1-1BC7-AA16-D7D928D6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055" y="1868713"/>
            <a:ext cx="3195820" cy="47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E05A-08A4-8710-EF52-C9324D75F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828800"/>
          </a:xfrm>
        </p:spPr>
        <p:txBody>
          <a:bodyPr/>
          <a:lstStyle/>
          <a:p>
            <a:r>
              <a:rPr lang="en-US" b="1"/>
              <a:t>	Remote Controlled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1A0A8-7D12-8B91-292F-B43651A5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810" y="4100383"/>
            <a:ext cx="4303798" cy="312420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Goals:</a:t>
            </a:r>
          </a:p>
          <a:p>
            <a:r>
              <a:rPr lang="en-US"/>
              <a:t>Moves remotely around the field</a:t>
            </a:r>
          </a:p>
          <a:p>
            <a:r>
              <a:rPr lang="en-US"/>
              <a:t>Farmer can be at least 500 Ft away from Scarecrow to move it </a:t>
            </a:r>
            <a:br>
              <a:rPr lang="en-US"/>
            </a:b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3AD369-08D7-6257-CE34-0D30E8954AE4}"/>
              </a:ext>
            </a:extLst>
          </p:cNvPr>
          <p:cNvSpPr txBox="1">
            <a:spLocks/>
          </p:cNvSpPr>
          <p:nvPr/>
        </p:nvSpPr>
        <p:spPr>
          <a:xfrm>
            <a:off x="6766560" y="2645092"/>
            <a:ext cx="43037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Outcomes:</a:t>
            </a:r>
          </a:p>
          <a:p>
            <a:r>
              <a:rPr lang="en-US"/>
              <a:t>Rear wheel Steering</a:t>
            </a:r>
          </a:p>
          <a:p>
            <a:r>
              <a:rPr lang="en-US"/>
              <a:t>Flange Mounted Ball Transfer as third wheel</a:t>
            </a:r>
          </a:p>
          <a:p>
            <a:r>
              <a:rPr lang="en-US"/>
              <a:t>Handheld transmitter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DD74A-8EF8-BBA5-818B-D6EDCCF1C0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270" y1="28335" x2="40270" y2="28335"/>
                        <a14:foregroundMark x1="39730" y1="28456" x2="39730" y2="28456"/>
                        <a14:backgroundMark x1="26577" y1="43856" x2="28302" y2="35408"/>
                        <a14:backgroundMark x1="28302" y1="35408" x2="26577" y2="3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8061" y="1208593"/>
            <a:ext cx="4337685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4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D8AD-7EAA-8FBC-E11E-50AA6928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828800"/>
          </a:xfrm>
        </p:spPr>
        <p:txBody>
          <a:bodyPr/>
          <a:lstStyle/>
          <a:p>
            <a:r>
              <a:rPr lang="en-US" b="1"/>
              <a:t>	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0DAE-1CDB-4C93-4C96-73C77D4F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199" y="4735160"/>
            <a:ext cx="6083641" cy="163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RC Base Wiring </a:t>
            </a:r>
          </a:p>
          <a:p>
            <a:pPr marL="0" indent="0">
              <a:buNone/>
            </a:pPr>
            <a:r>
              <a:rPr lang="en-US"/>
              <a:t>  Body Wiring </a:t>
            </a:r>
          </a:p>
        </p:txBody>
      </p:sp>
      <p:pic>
        <p:nvPicPr>
          <p:cNvPr id="2050" name="Picture 2" descr=" Scarecrow Body Circuit">
            <a:extLst>
              <a:ext uri="{FF2B5EF4-FFF2-40B4-BE49-F238E27FC236}">
                <a16:creationId xmlns:a16="http://schemas.microsoft.com/office/drawing/2014/main" id="{0D7F64EE-3AD4-E0B4-9E19-7739C0A66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6" t="7761" r="4249"/>
          <a:stretch/>
        </p:blipFill>
        <p:spPr bwMode="auto">
          <a:xfrm>
            <a:off x="477794" y="2312310"/>
            <a:ext cx="5189838" cy="40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R.C. Car Base Circuit">
            <a:extLst>
              <a:ext uri="{FF2B5EF4-FFF2-40B4-BE49-F238E27FC236}">
                <a16:creationId xmlns:a16="http://schemas.microsoft.com/office/drawing/2014/main" id="{4D790D64-E1AC-5D47-1BA0-4983E6B88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63" y="281219"/>
            <a:ext cx="4392949" cy="40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88EE612-F66E-6ECA-E324-7928E472936C}"/>
              </a:ext>
            </a:extLst>
          </p:cNvPr>
          <p:cNvSpPr/>
          <p:nvPr/>
        </p:nvSpPr>
        <p:spPr>
          <a:xfrm rot="10800000">
            <a:off x="5862045" y="5554825"/>
            <a:ext cx="490154" cy="34187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C1EFEBE-7B51-820C-35F0-F5928F789B22}"/>
              </a:ext>
            </a:extLst>
          </p:cNvPr>
          <p:cNvSpPr/>
          <p:nvPr/>
        </p:nvSpPr>
        <p:spPr>
          <a:xfrm rot="16200000">
            <a:off x="9436806" y="4596711"/>
            <a:ext cx="490154" cy="34187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8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C05D-F8A1-3F80-1040-CAE33C46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828800"/>
          </a:xfrm>
        </p:spPr>
        <p:txBody>
          <a:bodyPr/>
          <a:lstStyle/>
          <a:p>
            <a:r>
              <a:rPr lang="en-US" b="1"/>
              <a:t>	Coding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A7E78B5-5A34-C476-783C-71C06B570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"/>
          <a:stretch/>
        </p:blipFill>
        <p:spPr>
          <a:xfrm>
            <a:off x="8392956" y="673744"/>
            <a:ext cx="3026084" cy="5510503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B105FD9-2F65-61A0-51CB-04ADA1785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r="22446" b="5706"/>
          <a:stretch/>
        </p:blipFill>
        <p:spPr>
          <a:xfrm>
            <a:off x="4455044" y="1247783"/>
            <a:ext cx="3020833" cy="436242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CDBDE5-F2D2-3CDF-9DAD-FA8B7B47A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1" y="2204454"/>
            <a:ext cx="3387584" cy="40222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spcBef>
                <a:spcPts val="20"/>
              </a:spcBef>
            </a:pPr>
            <a:r>
              <a:rPr lang="en-US" sz="22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Two codes created using Arduino IDE</a:t>
            </a:r>
            <a:endParaRPr lang="en-US" sz="22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>
              <a:spcBef>
                <a:spcPts val="20"/>
              </a:spcBef>
              <a:buClr>
                <a:srgbClr val="FFFFFF"/>
              </a:buClr>
            </a:pPr>
            <a:endParaRPr lang="en-US" sz="22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marL="342900" indent="-342900">
              <a:spcBef>
                <a:spcPts val="20"/>
              </a:spcBef>
            </a:pPr>
            <a:r>
              <a:rPr lang="en-US" sz="22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One code to control the RC car functions and read inputs from the RC Controller</a:t>
            </a:r>
            <a:endParaRPr lang="en-US" sz="22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>
              <a:spcBef>
                <a:spcPts val="20"/>
              </a:spcBef>
              <a:buClr>
                <a:srgbClr val="FFFFFF"/>
              </a:buClr>
            </a:pPr>
            <a:endParaRPr lang="en-US" sz="22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marL="342900" indent="-342900">
              <a:spcBef>
                <a:spcPts val="20"/>
              </a:spcBef>
            </a:pPr>
            <a:r>
              <a:rPr lang="en-US" sz="22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Another code to control the motion sensing, lights, and arm and legs movements.</a:t>
            </a:r>
            <a:endParaRPr lang="en-US" sz="22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None/>
            </a:pPr>
            <a:br>
              <a:rPr lang="en-US"/>
            </a:br>
            <a:endParaRPr lang="en-US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495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F14E-59A8-638C-EF0A-BADF923E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828800"/>
          </a:xfrm>
        </p:spPr>
        <p:txBody>
          <a:bodyPr/>
          <a:lstStyle/>
          <a:p>
            <a:r>
              <a:rPr lang="en-US" b="1"/>
              <a:t>	Final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0761-41E4-939B-45B6-F581F030D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73" y="1866899"/>
            <a:ext cx="3578867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Project Setbacks:</a:t>
            </a:r>
          </a:p>
          <a:p>
            <a:r>
              <a:rPr lang="en-US">
                <a:solidFill>
                  <a:schemeClr val="tx1"/>
                </a:solidFill>
              </a:rPr>
              <a:t>Steering</a:t>
            </a:r>
          </a:p>
          <a:p>
            <a:r>
              <a:rPr lang="en-US">
                <a:solidFill>
                  <a:schemeClr val="tx1"/>
                </a:solidFill>
              </a:rPr>
              <a:t>Battery consumption </a:t>
            </a:r>
          </a:p>
          <a:p>
            <a:r>
              <a:rPr lang="en-US">
                <a:solidFill>
                  <a:schemeClr val="tx1"/>
                </a:solidFill>
              </a:rPr>
              <a:t>Top Heavy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196C09-7DFC-357E-B8D9-A7B361114621}"/>
              </a:ext>
            </a:extLst>
          </p:cNvPr>
          <p:cNvSpPr txBox="1">
            <a:spLocks/>
          </p:cNvSpPr>
          <p:nvPr/>
        </p:nvSpPr>
        <p:spPr>
          <a:xfrm>
            <a:off x="3692683" y="3609203"/>
            <a:ext cx="480345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>
                <a:solidFill>
                  <a:schemeClr val="tx1"/>
                </a:solidFill>
              </a:rPr>
              <a:t>Future Changes: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>
                <a:solidFill>
                  <a:schemeClr val="tx1"/>
                </a:solidFill>
              </a:rPr>
              <a:t>Improved Steering Mechanism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en-US" sz="2000">
                <a:solidFill>
                  <a:schemeClr val="tx1"/>
                </a:solidFill>
              </a:rPr>
              <a:t>Dual Axle Steering</a:t>
            </a:r>
            <a:endParaRPr lang="en-US" sz="20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en-US" sz="2000">
                <a:solidFill>
                  <a:schemeClr val="tx1"/>
                </a:solidFill>
              </a:rPr>
              <a:t>Skid Steer Approach</a:t>
            </a:r>
            <a:endParaRPr lang="en-US" sz="20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>
                <a:solidFill>
                  <a:schemeClr val="tx1"/>
                </a:solidFill>
              </a:rPr>
              <a:t>Increase Power Efficiency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>
                <a:solidFill>
                  <a:schemeClr val="tx1"/>
                </a:solidFill>
              </a:rPr>
              <a:t>Weight Reduction/Balanced Weight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074" name="Picture 2" descr=" Scarecrow">
            <a:extLst>
              <a:ext uri="{FF2B5EF4-FFF2-40B4-BE49-F238E27FC236}">
                <a16:creationId xmlns:a16="http://schemas.microsoft.com/office/drawing/2014/main" id="{95A71EF2-884A-E2DF-C932-FEF97C29B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3" t="4564" r="20018" b="14595"/>
          <a:stretch/>
        </p:blipFill>
        <p:spPr bwMode="auto">
          <a:xfrm>
            <a:off x="7388543" y="42218"/>
            <a:ext cx="4803457" cy="606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A6170D5-AF98-609E-581C-503C9F95C550}"/>
              </a:ext>
            </a:extLst>
          </p:cNvPr>
          <p:cNvSpPr/>
          <p:nvPr/>
        </p:nvSpPr>
        <p:spPr>
          <a:xfrm rot="17601385">
            <a:off x="1770004" y="4280122"/>
            <a:ext cx="878772" cy="1947118"/>
          </a:xfrm>
          <a:prstGeom prst="curvedRightArrow">
            <a:avLst>
              <a:gd name="adj1" fmla="val 25000"/>
              <a:gd name="adj2" fmla="val 50000"/>
              <a:gd name="adj3" fmla="val 43588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40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B3E4CC24F7524F973CA29F683D8DD3" ma:contentTypeVersion="4" ma:contentTypeDescription="Create a new document." ma:contentTypeScope="" ma:versionID="28dc60901e0c1e8e9ad80502fcfee51f">
  <xsd:schema xmlns:xsd="http://www.w3.org/2001/XMLSchema" xmlns:xs="http://www.w3.org/2001/XMLSchema" xmlns:p="http://schemas.microsoft.com/office/2006/metadata/properties" xmlns:ns2="6352cfda-6533-4c54-8747-54cc76e8175e" targetNamespace="http://schemas.microsoft.com/office/2006/metadata/properties" ma:root="true" ma:fieldsID="b8eb10a00468131880494d43933acd96" ns2:_="">
    <xsd:import namespace="6352cfda-6533-4c54-8747-54cc76e817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2cfda-6533-4c54-8747-54cc76e817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A158F1-3AEE-4A33-AADC-B74ACCE1DF65}">
  <ds:schemaRefs>
    <ds:schemaRef ds:uri="6352cfda-6533-4c54-8747-54cc76e817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58B005-ECB9-4D16-ADC7-60C65E0CC330}">
  <ds:schemaRefs>
    <ds:schemaRef ds:uri="http://purl.org/dc/terms/"/>
    <ds:schemaRef ds:uri="http://purl.org/dc/dcmitype/"/>
    <ds:schemaRef ds:uri="http://www.w3.org/XML/1998/namespace"/>
    <ds:schemaRef ds:uri="6352cfda-6533-4c54-8747-54cc76e8175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6F82ECF-4C9A-40D1-9656-235D7F2D33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244</Words>
  <Application>Microsoft Office PowerPoint</Application>
  <PresentationFormat>Widescreen</PresentationFormat>
  <Paragraphs>57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Century Gothic</vt:lpstr>
      <vt:lpstr>Mesh</vt:lpstr>
      <vt:lpstr>Automated Scarecrow</vt:lpstr>
      <vt:lpstr>PowerPoint Presentation</vt:lpstr>
      <vt:lpstr> Overview</vt:lpstr>
      <vt:lpstr> Motion Detection </vt:lpstr>
      <vt:lpstr> Animal deterrence</vt:lpstr>
      <vt:lpstr> Remote Controlled Base</vt:lpstr>
      <vt:lpstr> Wiring</vt:lpstr>
      <vt:lpstr> Coding</vt:lpstr>
      <vt:lpstr> Final 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Scarecrow</dc:title>
  <dc:creator>William Faulkner</dc:creator>
  <cp:lastModifiedBy>Faulkner, William J.</cp:lastModifiedBy>
  <cp:revision>1</cp:revision>
  <dcterms:created xsi:type="dcterms:W3CDTF">2025-05-07T17:40:59Z</dcterms:created>
  <dcterms:modified xsi:type="dcterms:W3CDTF">2025-05-08T02:34:46Z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0x0101007FB3E4CC24F7524F973CA29F683D8DD3</vt:lpwstr>
  </property>
</Properties>
</file>